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sldIdLst>
    <p:sldId id="334" r:id="rId2"/>
    <p:sldId id="302" r:id="rId3"/>
    <p:sldId id="323" r:id="rId4"/>
    <p:sldId id="325" r:id="rId5"/>
    <p:sldId id="324" r:id="rId6"/>
    <p:sldId id="316" r:id="rId7"/>
    <p:sldId id="318" r:id="rId8"/>
    <p:sldId id="319" r:id="rId9"/>
    <p:sldId id="320" r:id="rId10"/>
    <p:sldId id="326" r:id="rId11"/>
    <p:sldId id="321" r:id="rId12"/>
    <p:sldId id="327" r:id="rId13"/>
    <p:sldId id="329" r:id="rId14"/>
    <p:sldId id="328" r:id="rId15"/>
    <p:sldId id="330" r:id="rId16"/>
    <p:sldId id="331" r:id="rId17"/>
    <p:sldId id="332" r:id="rId18"/>
    <p:sldId id="333" r:id="rId19"/>
    <p:sldId id="335" r:id="rId20"/>
    <p:sldId id="299" r:id="rId21"/>
    <p:sldId id="337" r:id="rId22"/>
    <p:sldId id="338" r:id="rId23"/>
    <p:sldId id="336" r:id="rId24"/>
    <p:sldId id="303" r:id="rId25"/>
  </p:sldIdLst>
  <p:sldSz cx="12192000" cy="6858000"/>
  <p:notesSz cx="6858000" cy="9144000"/>
  <p:embeddedFontLst>
    <p:embeddedFont>
      <p:font typeface="Segoe UI" pitchFamily="34" charset="0"/>
      <p:regular r:id="rId27"/>
      <p:bold r:id="rId28"/>
      <p:italic r:id="rId29"/>
      <p:boldItalic r:id="rId30"/>
    </p:embeddedFont>
    <p:embeddedFont>
      <p:font typeface="Segoe UI Light" pitchFamily="34" charset="0"/>
      <p:regular r:id="rId31"/>
      <p:italic r:id="rId32"/>
    </p:embeddedFont>
    <p:embeddedFont>
      <p:font typeface="Calibri Light" pitchFamily="34" charset="0"/>
      <p:regular r:id="rId33"/>
      <p: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Gilroy Light" charset="-52"/>
      <p:regular r:id="rId39"/>
    </p:embeddedFont>
    <p:embeddedFont>
      <p:font typeface="Roboto" charset="0"/>
      <p:regular r:id="rId40"/>
    </p:embeddedFont>
    <p:embeddedFont>
      <p:font typeface="Gilroy ExtraBold" charset="-52"/>
      <p:bold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F3297C-DEE7-4DFB-A69C-C1D8BEC1D01A}">
          <p14:sldIdLst>
            <p14:sldId id="334"/>
            <p14:sldId id="302"/>
            <p14:sldId id="323"/>
            <p14:sldId id="325"/>
            <p14:sldId id="324"/>
            <p14:sldId id="316"/>
            <p14:sldId id="318"/>
            <p14:sldId id="319"/>
            <p14:sldId id="320"/>
            <p14:sldId id="326"/>
            <p14:sldId id="321"/>
            <p14:sldId id="327"/>
            <p14:sldId id="329"/>
            <p14:sldId id="328"/>
            <p14:sldId id="330"/>
            <p14:sldId id="331"/>
            <p14:sldId id="332"/>
            <p14:sldId id="333"/>
            <p14:sldId id="335"/>
            <p14:sldId id="299"/>
            <p14:sldId id="337"/>
            <p14:sldId id="338"/>
            <p14:sldId id="336"/>
            <p14:sldId id="30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B0"/>
    <a:srgbClr val="00834C"/>
    <a:srgbClr val="FF5142"/>
    <a:srgbClr val="F8F8F8"/>
    <a:srgbClr val="828282"/>
    <a:srgbClr val="7E9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171" autoAdjust="0"/>
  </p:normalViewPr>
  <p:slideViewPr>
    <p:cSldViewPr snapToGrid="0">
      <p:cViewPr varScale="1">
        <p:scale>
          <a:sx n="107" d="100"/>
          <a:sy n="107" d="100"/>
        </p:scale>
        <p:origin x="-450" y="-96"/>
      </p:cViewPr>
      <p:guideLst>
        <p:guide orient="horz" pos="1253"/>
        <p:guide pos="384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354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rgbClr val="828282"/>
              </a:solidFill>
            </c:spPr>
          </c:dPt>
          <c:dPt>
            <c:idx val="1"/>
            <c:bubble3D val="0"/>
            <c:spPr>
              <a:solidFill>
                <a:srgbClr val="FF5142"/>
              </a:solidFill>
            </c:spPr>
          </c:dPt>
          <c:cat>
            <c:strRef>
              <c:f>Лист4!$U$1639:$U$1640</c:f>
              <c:strCache>
                <c:ptCount val="2"/>
                <c:pt idx="0">
                  <c:v>Заказчики</c:v>
                </c:pt>
                <c:pt idx="1">
                  <c:v>Партнеры</c:v>
                </c:pt>
              </c:strCache>
            </c:strRef>
          </c:cat>
          <c:val>
            <c:numRef>
              <c:f>Лист4!$V$1639:$V$1640</c:f>
              <c:numCache>
                <c:formatCode>General</c:formatCode>
                <c:ptCount val="2"/>
                <c:pt idx="0">
                  <c:v>2600</c:v>
                </c:pt>
                <c:pt idx="1">
                  <c:v>4092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ln>
          <a:solidFill>
            <a:schemeClr val="bg1">
              <a:lumMod val="95000"/>
            </a:schemeClr>
          </a:solidFill>
        </a:ln>
      </c:spPr>
    </c:sideWall>
    <c:backWall>
      <c:thickness val="0"/>
      <c:spPr>
        <a:ln>
          <a:solidFill>
            <a:schemeClr val="bg1">
              <a:lumMod val="95000"/>
            </a:schemeClr>
          </a:solidFill>
        </a:ln>
      </c:spPr>
    </c:backWall>
    <c:plotArea>
      <c:layout/>
      <c:area3DChart>
        <c:grouping val="standard"/>
        <c:varyColors val="0"/>
        <c:ser>
          <c:idx val="0"/>
          <c:order val="0"/>
          <c:tx>
            <c:v>Магазин 15</c:v>
          </c:tx>
          <c:spPr>
            <a:solidFill>
              <a:srgbClr val="FF5142"/>
            </a:solidFill>
          </c:spPr>
          <c:cat>
            <c:strRef>
              <c:f>Лист5!$B$22:$I$22</c:f>
              <c:strCache>
                <c:ptCount val="8"/>
                <c:pt idx="0">
                  <c:v>3 квартал 2016 г.</c:v>
                </c:pt>
                <c:pt idx="1">
                  <c:v>4 квартал 2016 г.</c:v>
                </c:pt>
                <c:pt idx="2">
                  <c:v>1 квартал 2017 г.</c:v>
                </c:pt>
                <c:pt idx="3">
                  <c:v>2 квартал 2017 г.</c:v>
                </c:pt>
                <c:pt idx="4">
                  <c:v>3 квартал 2017 г.</c:v>
                </c:pt>
                <c:pt idx="5">
                  <c:v>4 квартал 2017 г.</c:v>
                </c:pt>
                <c:pt idx="6">
                  <c:v>1 квартал 2018 г.</c:v>
                </c:pt>
                <c:pt idx="7">
                  <c:v>2 квартал 2018 г.</c:v>
                </c:pt>
              </c:strCache>
            </c:strRef>
          </c:cat>
          <c:val>
            <c:numRef>
              <c:f>Лист5!$B$23:$I$23</c:f>
              <c:numCache>
                <c:formatCode>#,##0.00;[Red]\-#,##0.00</c:formatCode>
                <c:ptCount val="8"/>
                <c:pt idx="0">
                  <c:v>602123.48</c:v>
                </c:pt>
                <c:pt idx="1">
                  <c:v>1690287.55</c:v>
                </c:pt>
                <c:pt idx="2">
                  <c:v>2505158.12</c:v>
                </c:pt>
                <c:pt idx="3">
                  <c:v>2087081.57</c:v>
                </c:pt>
                <c:pt idx="4">
                  <c:v>2280120.5</c:v>
                </c:pt>
                <c:pt idx="5">
                  <c:v>3673781.61</c:v>
                </c:pt>
                <c:pt idx="6">
                  <c:v>4255049.95</c:v>
                </c:pt>
                <c:pt idx="7">
                  <c:v>5884196.3830000004</c:v>
                </c:pt>
              </c:numCache>
            </c:numRef>
          </c:val>
        </c:ser>
        <c:ser>
          <c:idx val="1"/>
          <c:order val="1"/>
          <c:tx>
            <c:v>Другие продукты</c:v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val>
            <c:numRef>
              <c:f>Лист5!$B$24:$I$24</c:f>
              <c:numCache>
                <c:formatCode>#,##0.00;[Red]\-#,##0.00</c:formatCode>
                <c:ptCount val="8"/>
                <c:pt idx="0">
                  <c:v>15203602.92</c:v>
                </c:pt>
                <c:pt idx="1">
                  <c:v>17380659.940000001</c:v>
                </c:pt>
                <c:pt idx="2">
                  <c:v>9916089.4800000004</c:v>
                </c:pt>
                <c:pt idx="3">
                  <c:v>10843250.220000001</c:v>
                </c:pt>
                <c:pt idx="4">
                  <c:v>12809057.24</c:v>
                </c:pt>
                <c:pt idx="5">
                  <c:v>12825454.27</c:v>
                </c:pt>
                <c:pt idx="6">
                  <c:v>9810187.0600000005</c:v>
                </c:pt>
                <c:pt idx="7">
                  <c:v>16236566.411999999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747200"/>
        <c:axId val="263980544"/>
        <c:axId val="80752640"/>
      </c:area3DChart>
      <c:catAx>
        <c:axId val="259747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0">
                <a:latin typeface="Calibri Light" pitchFamily="34" charset="0"/>
                <a:cs typeface="Calibri Light" pitchFamily="34" charset="0"/>
              </a:defRPr>
            </a:pPr>
            <a:endParaRPr lang="ru-RU"/>
          </a:p>
        </c:txPr>
        <c:crossAx val="263980544"/>
        <c:crosses val="autoZero"/>
        <c:auto val="1"/>
        <c:lblAlgn val="ctr"/>
        <c:lblOffset val="100"/>
        <c:noMultiLvlLbl val="0"/>
      </c:catAx>
      <c:valAx>
        <c:axId val="26398054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0;[Red]\-#,##0.00" sourceLinked="1"/>
        <c:majorTickMark val="out"/>
        <c:minorTickMark val="none"/>
        <c:tickLblPos val="nextTo"/>
        <c:crossAx val="259747200"/>
        <c:crosses val="autoZero"/>
        <c:crossBetween val="midCat"/>
      </c:valAx>
      <c:serAx>
        <c:axId val="80752640"/>
        <c:scaling>
          <c:orientation val="minMax"/>
        </c:scaling>
        <c:delete val="1"/>
        <c:axPos val="b"/>
        <c:majorTickMark val="out"/>
        <c:minorTickMark val="none"/>
        <c:tickLblPos val="nextTo"/>
        <c:crossAx val="26398054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егаис </c:v>
                </c:pt>
              </c:strCache>
            </c:strRef>
          </c:tx>
          <c:spPr>
            <a:solidFill>
              <a:srgbClr val="0083B0"/>
            </a:solidFill>
          </c:spPr>
          <c:cat>
            <c:strRef>
              <c:f>Лист2!$B$1:$I$1</c:f>
              <c:strCache>
                <c:ptCount val="8"/>
                <c:pt idx="0">
                  <c:v>3 квартал 2016 г.</c:v>
                </c:pt>
                <c:pt idx="1">
                  <c:v>4 квартал 2016 г.</c:v>
                </c:pt>
                <c:pt idx="2">
                  <c:v>1 квартал 2017 г.</c:v>
                </c:pt>
                <c:pt idx="3">
                  <c:v>2 квартал 2017 г.</c:v>
                </c:pt>
                <c:pt idx="4">
                  <c:v>3 квартал 2017 г.</c:v>
                </c:pt>
                <c:pt idx="5">
                  <c:v>4 квартал 2017 г.</c:v>
                </c:pt>
                <c:pt idx="6">
                  <c:v>1 квартал 2018 г.</c:v>
                </c:pt>
                <c:pt idx="7">
                  <c:v>2 квартал 2018 г.</c:v>
                </c:pt>
              </c:strCache>
            </c:strRef>
          </c:cat>
          <c:val>
            <c:numRef>
              <c:f>Лист2!$B$2:$I$2</c:f>
              <c:numCache>
                <c:formatCode>#,##0.00;[Red]\-#,##0.00</c:formatCode>
                <c:ptCount val="8"/>
                <c:pt idx="0">
                  <c:v>579345.44999999995</c:v>
                </c:pt>
                <c:pt idx="1">
                  <c:v>1423874</c:v>
                </c:pt>
                <c:pt idx="2">
                  <c:v>1741808.8</c:v>
                </c:pt>
                <c:pt idx="3">
                  <c:v>1215651.67</c:v>
                </c:pt>
                <c:pt idx="4">
                  <c:v>1090136.24</c:v>
                </c:pt>
                <c:pt idx="5">
                  <c:v>1909478.38</c:v>
                </c:pt>
                <c:pt idx="6">
                  <c:v>2394941.38</c:v>
                </c:pt>
                <c:pt idx="7">
                  <c:v>2669410.7200000002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непродовольственные</c:v>
                </c:pt>
              </c:strCache>
            </c:strRef>
          </c:tx>
          <c:spPr>
            <a:solidFill>
              <a:srgbClr val="FF5142"/>
            </a:solidFill>
          </c:spPr>
          <c:cat>
            <c:strRef>
              <c:f>Лист2!$B$1:$I$1</c:f>
              <c:strCache>
                <c:ptCount val="8"/>
                <c:pt idx="0">
                  <c:v>3 квартал 2016 г.</c:v>
                </c:pt>
                <c:pt idx="1">
                  <c:v>4 квартал 2016 г.</c:v>
                </c:pt>
                <c:pt idx="2">
                  <c:v>1 квартал 2017 г.</c:v>
                </c:pt>
                <c:pt idx="3">
                  <c:v>2 квартал 2017 г.</c:v>
                </c:pt>
                <c:pt idx="4">
                  <c:v>3 квартал 2017 г.</c:v>
                </c:pt>
                <c:pt idx="5">
                  <c:v>4 квартал 2017 г.</c:v>
                </c:pt>
                <c:pt idx="6">
                  <c:v>1 квартал 2018 г.</c:v>
                </c:pt>
                <c:pt idx="7">
                  <c:v>2 квартал 2018 г.</c:v>
                </c:pt>
              </c:strCache>
            </c:strRef>
          </c:cat>
          <c:val>
            <c:numRef>
              <c:f>Лист2!$B$3:$I$3</c:f>
              <c:numCache>
                <c:formatCode>#,##0.00_ ;[Red]\-#,##0.00\ </c:formatCode>
                <c:ptCount val="8"/>
                <c:pt idx="0">
                  <c:v>35113.030000000028</c:v>
                </c:pt>
                <c:pt idx="1">
                  <c:v>274700.80000000005</c:v>
                </c:pt>
                <c:pt idx="2">
                  <c:v>785745.07000000007</c:v>
                </c:pt>
                <c:pt idx="3">
                  <c:v>916328.39999999991</c:v>
                </c:pt>
                <c:pt idx="4">
                  <c:v>1220000.26</c:v>
                </c:pt>
                <c:pt idx="5">
                  <c:v>1902300.4300000002</c:v>
                </c:pt>
                <c:pt idx="6">
                  <c:v>1888396.5700000003</c:v>
                </c:pt>
                <c:pt idx="7">
                  <c:v>2167377.1999999997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219264"/>
        <c:axId val="286317184"/>
      </c:areaChart>
      <c:catAx>
        <c:axId val="286219264"/>
        <c:scaling>
          <c:orientation val="minMax"/>
        </c:scaling>
        <c:delete val="0"/>
        <c:axPos val="b"/>
        <c:majorTickMark val="out"/>
        <c:minorTickMark val="none"/>
        <c:tickLblPos val="nextTo"/>
        <c:crossAx val="286317184"/>
        <c:crosses val="autoZero"/>
        <c:auto val="1"/>
        <c:lblAlgn val="ctr"/>
        <c:lblOffset val="100"/>
        <c:noMultiLvlLbl val="0"/>
      </c:catAx>
      <c:valAx>
        <c:axId val="286317184"/>
        <c:scaling>
          <c:orientation val="minMax"/>
        </c:scaling>
        <c:delete val="1"/>
        <c:axPos val="l"/>
        <c:majorGridlines/>
        <c:numFmt formatCode="#,##0.00;[Red]\-#,##0.00" sourceLinked="1"/>
        <c:majorTickMark val="out"/>
        <c:minorTickMark val="none"/>
        <c:tickLblPos val="nextTo"/>
        <c:crossAx val="286219264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>
        <a:xfrm>
          <a:off x="4297128" y="565022"/>
          <a:ext cx="1951601" cy="851593"/>
        </a:xfr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ru-RU" dirty="0" err="1" smtClean="0">
              <a:solidFill>
                <a:sysClr val="window" lastClr="FFFFFF"/>
              </a:solidFill>
              <a:latin typeface="Segoe UI Light"/>
              <a:ea typeface="+mn-ea"/>
              <a:cs typeface="+mn-cs"/>
            </a:rPr>
            <a:t>Далион</a:t>
          </a:r>
          <a:endParaRPr lang="ru-RU" dirty="0">
            <a:solidFill>
              <a:sysClr val="window" lastClr="FFFFFF"/>
            </a:solidFill>
            <a:latin typeface="Segoe UI Light"/>
            <a:ea typeface="+mn-ea"/>
            <a:cs typeface="+mn-cs"/>
          </a:endParaRPr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4A34A334-CA74-447D-832B-DC8718502C61}">
      <dgm:prSet phldrT="[Текст]"/>
      <dgm:spPr>
        <a:xfrm>
          <a:off x="2150366" y="568581"/>
          <a:ext cx="1951601" cy="844473"/>
        </a:xfr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Segoe UI Light"/>
              <a:ea typeface="+mn-ea"/>
              <a:cs typeface="+mn-cs"/>
            </a:rPr>
            <a:t>Штрих-М</a:t>
          </a:r>
          <a:endParaRPr lang="ru-RU" dirty="0">
            <a:solidFill>
              <a:sysClr val="window" lastClr="FFFFFF"/>
            </a:solidFill>
            <a:latin typeface="Segoe UI Light"/>
            <a:ea typeface="+mn-ea"/>
            <a:cs typeface="+mn-cs"/>
          </a:endParaRPr>
        </a:p>
      </dgm:t>
    </dgm:pt>
    <dgm:pt modelId="{690F2BF8-588A-497F-9264-07A03F8B4298}" type="parTrans" cxnId="{08E02E07-A8E4-460D-9E7D-53AC350A6F4E}">
      <dgm:prSet/>
      <dgm:spPr/>
      <dgm:t>
        <a:bodyPr/>
        <a:lstStyle/>
        <a:p>
          <a:endParaRPr lang="ru-RU"/>
        </a:p>
      </dgm:t>
    </dgm:pt>
    <dgm:pt modelId="{FDA416A7-852B-4BE6-8AD1-5EDCBE02E872}" type="sibTrans" cxnId="{08E02E07-A8E4-460D-9E7D-53AC350A6F4E}">
      <dgm:prSet/>
      <dgm:spPr/>
      <dgm:t>
        <a:bodyPr/>
        <a:lstStyle/>
        <a:p>
          <a:endParaRPr lang="ru-RU"/>
        </a:p>
      </dgm:t>
    </dgm:pt>
    <dgm:pt modelId="{E57CF92F-E70F-482F-8BAF-FEAA9E773ECF}">
      <dgm:prSet/>
      <dgm:spPr>
        <a:xfrm>
          <a:off x="3223747" y="1640727"/>
          <a:ext cx="1951601" cy="881944"/>
        </a:xfr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ru-RU" dirty="0" err="1" smtClean="0">
              <a:solidFill>
                <a:sysClr val="window" lastClr="FFFFFF"/>
              </a:solidFill>
              <a:latin typeface="Segoe UI Light"/>
              <a:ea typeface="+mn-ea"/>
              <a:cs typeface="+mn-cs"/>
            </a:rPr>
            <a:t>Рарус</a:t>
          </a:r>
          <a:r>
            <a:rPr lang="ru-RU" dirty="0" smtClean="0">
              <a:solidFill>
                <a:sysClr val="window" lastClr="FFFFFF"/>
              </a:solidFill>
              <a:latin typeface="Segoe UI Light"/>
              <a:ea typeface="+mn-ea"/>
              <a:cs typeface="+mn-cs"/>
            </a:rPr>
            <a:t> ТК</a:t>
          </a:r>
          <a:endParaRPr lang="ru-RU" dirty="0">
            <a:solidFill>
              <a:sysClr val="window" lastClr="FFFFFF"/>
            </a:solidFill>
            <a:latin typeface="Segoe UI Light"/>
            <a:ea typeface="+mn-ea"/>
            <a:cs typeface="+mn-cs"/>
          </a:endParaRPr>
        </a:p>
      </dgm:t>
    </dgm:pt>
    <dgm:pt modelId="{0E1C3AE6-FC0E-464E-B301-067CCFE8A4C7}" type="parTrans" cxnId="{52D07D76-5F30-43AA-8920-6C4041C1BFDE}">
      <dgm:prSet/>
      <dgm:spPr/>
      <dgm:t>
        <a:bodyPr/>
        <a:lstStyle/>
        <a:p>
          <a:endParaRPr lang="ru-RU"/>
        </a:p>
      </dgm:t>
    </dgm:pt>
    <dgm:pt modelId="{D916022C-B3A3-4490-8DF0-61155F236DD0}" type="sibTrans" cxnId="{52D07D76-5F30-43AA-8920-6C4041C1BFDE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278CCE-D5DB-4D63-BB8A-EABFA12D762B}" type="pres">
      <dgm:prSet presAssocID="{4A34A334-CA74-447D-832B-DC8718502C61}" presName="node" presStyleLbl="node1" presStyleIdx="0" presStyleCnt="3" custScaleY="7211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E28F9C3-168C-4683-8EC8-9B0185428701}" type="pres">
      <dgm:prSet presAssocID="{FDA416A7-852B-4BE6-8AD1-5EDCBE02E872}" presName="sibTrans" presStyleCnt="0"/>
      <dgm:spPr/>
      <dgm:t>
        <a:bodyPr/>
        <a:lstStyle/>
        <a:p>
          <a:endParaRPr lang="ru-RU"/>
        </a:p>
      </dgm:t>
    </dgm:pt>
    <dgm:pt modelId="{734CE1DC-3DE5-4DF7-8660-01D61CA2771C}" type="pres">
      <dgm:prSet presAssocID="{4EDAC122-8FC7-44BA-B568-865A63DB402E}" presName="node" presStyleLbl="node1" presStyleIdx="1" presStyleCnt="3" custScaleY="7272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293C441-A7B1-46B5-B3BA-7458D34F6091}" type="pres">
      <dgm:prSet presAssocID="{0F60BE79-D0AD-45DB-89B1-4C1183FE3919}" presName="sibTrans" presStyleCnt="0"/>
      <dgm:spPr/>
      <dgm:t>
        <a:bodyPr/>
        <a:lstStyle/>
        <a:p>
          <a:endParaRPr lang="ru-RU"/>
        </a:p>
      </dgm:t>
    </dgm:pt>
    <dgm:pt modelId="{61341302-DA2C-43D0-8A0E-61372FB3EB2A}" type="pres">
      <dgm:prSet presAssocID="{E57CF92F-E70F-482F-8BAF-FEAA9E773ECF}" presName="node" presStyleLbl="node1" presStyleIdx="2" presStyleCnt="3" custScaleY="75318" custLinFactNeighborX="470" custLinFactNeighborY="-149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52D07D76-5F30-43AA-8920-6C4041C1BFDE}" srcId="{4D89E381-8302-42DD-92B4-21BEAB2F84EC}" destId="{E57CF92F-E70F-482F-8BAF-FEAA9E773ECF}" srcOrd="2" destOrd="0" parTransId="{0E1C3AE6-FC0E-464E-B301-067CCFE8A4C7}" sibTransId="{D916022C-B3A3-4490-8DF0-61155F236DD0}"/>
    <dgm:cxn modelId="{08E02E07-A8E4-460D-9E7D-53AC350A6F4E}" srcId="{4D89E381-8302-42DD-92B4-21BEAB2F84EC}" destId="{4A34A334-CA74-447D-832B-DC8718502C61}" srcOrd="0" destOrd="0" parTransId="{690F2BF8-588A-497F-9264-07A03F8B4298}" sibTransId="{FDA416A7-852B-4BE6-8AD1-5EDCBE02E872}"/>
    <dgm:cxn modelId="{9C40A413-64DA-48CF-AA4F-C5BED3AFDFC2}" type="presOf" srcId="{4A34A334-CA74-447D-832B-DC8718502C61}" destId="{01278CCE-D5DB-4D63-BB8A-EABFA12D762B}" srcOrd="0" destOrd="0" presId="urn:microsoft.com/office/officeart/2005/8/layout/default"/>
    <dgm:cxn modelId="{28210E74-D3EF-401F-B8C5-CB80E811DFBD}" type="presOf" srcId="{4D89E381-8302-42DD-92B4-21BEAB2F84EC}" destId="{162284CF-F313-4F80-A89C-433345F80144}" srcOrd="0" destOrd="0" presId="urn:microsoft.com/office/officeart/2005/8/layout/default"/>
    <dgm:cxn modelId="{5B84693F-FC68-4B36-AABB-5FC0C281EC9A}" type="presOf" srcId="{4EDAC122-8FC7-44BA-B568-865A63DB402E}" destId="{734CE1DC-3DE5-4DF7-8660-01D61CA2771C}" srcOrd="0" destOrd="0" presId="urn:microsoft.com/office/officeart/2005/8/layout/default"/>
    <dgm:cxn modelId="{5E4E7682-3614-4D5D-B3C9-542015F5A668}" type="presOf" srcId="{E57CF92F-E70F-482F-8BAF-FEAA9E773ECF}" destId="{61341302-DA2C-43D0-8A0E-61372FB3EB2A}" srcOrd="0" destOrd="0" presId="urn:microsoft.com/office/officeart/2005/8/layout/default"/>
    <dgm:cxn modelId="{E46D0A3F-946F-4F66-AA35-640E8F40EA52}" type="presParOf" srcId="{162284CF-F313-4F80-A89C-433345F80144}" destId="{01278CCE-D5DB-4D63-BB8A-EABFA12D762B}" srcOrd="0" destOrd="0" presId="urn:microsoft.com/office/officeart/2005/8/layout/default"/>
    <dgm:cxn modelId="{E42C98D8-8FC1-40C0-BF4D-5C4135D903FD}" type="presParOf" srcId="{162284CF-F313-4F80-A89C-433345F80144}" destId="{DE28F9C3-168C-4683-8EC8-9B0185428701}" srcOrd="1" destOrd="0" presId="urn:microsoft.com/office/officeart/2005/8/layout/default"/>
    <dgm:cxn modelId="{9A0C0242-7C7D-4AE4-AC0D-5255F61ADB67}" type="presParOf" srcId="{162284CF-F313-4F80-A89C-433345F80144}" destId="{734CE1DC-3DE5-4DF7-8660-01D61CA2771C}" srcOrd="2" destOrd="0" presId="urn:microsoft.com/office/officeart/2005/8/layout/default"/>
    <dgm:cxn modelId="{0BE8A863-C92A-4E60-81A5-D3A092A550AF}" type="presParOf" srcId="{162284CF-F313-4F80-A89C-433345F80144}" destId="{0293C441-A7B1-46B5-B3BA-7458D34F6091}" srcOrd="3" destOrd="0" presId="urn:microsoft.com/office/officeart/2005/8/layout/default"/>
    <dgm:cxn modelId="{EBEEB4C7-4FA9-4C3A-BBC8-D0BE379D3F64}" type="presParOf" srcId="{162284CF-F313-4F80-A89C-433345F80144}" destId="{61341302-DA2C-43D0-8A0E-61372FB3EB2A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78CCE-D5DB-4D63-BB8A-EABFA12D762B}">
      <dsp:nvSpPr>
        <dsp:cNvPr id="0" name=""/>
        <dsp:cNvSpPr/>
      </dsp:nvSpPr>
      <dsp:spPr>
        <a:xfrm>
          <a:off x="1441897" y="5009"/>
          <a:ext cx="2633583" cy="1139572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solidFill>
                <a:sysClr val="window" lastClr="FFFFFF"/>
              </a:solidFill>
              <a:latin typeface="Segoe UI Light"/>
              <a:ea typeface="+mn-ea"/>
              <a:cs typeface="+mn-cs"/>
            </a:rPr>
            <a:t>Штрих-М</a:t>
          </a:r>
          <a:endParaRPr lang="ru-RU" sz="4500" kern="1200" dirty="0">
            <a:solidFill>
              <a:sysClr val="window" lastClr="FFFFFF"/>
            </a:solidFill>
            <a:latin typeface="Segoe UI Light"/>
            <a:ea typeface="+mn-ea"/>
            <a:cs typeface="+mn-cs"/>
          </a:endParaRPr>
        </a:p>
      </dsp:txBody>
      <dsp:txXfrm>
        <a:off x="1441897" y="5009"/>
        <a:ext cx="2633583" cy="1139572"/>
      </dsp:txXfrm>
    </dsp:sp>
    <dsp:sp modelId="{734CE1DC-3DE5-4DF7-8660-01D61CA2771C}">
      <dsp:nvSpPr>
        <dsp:cNvPr id="0" name=""/>
        <dsp:cNvSpPr/>
      </dsp:nvSpPr>
      <dsp:spPr>
        <a:xfrm>
          <a:off x="4338839" y="205"/>
          <a:ext cx="2633583" cy="1149180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err="1" smtClean="0">
              <a:solidFill>
                <a:sysClr val="window" lastClr="FFFFFF"/>
              </a:solidFill>
              <a:latin typeface="Segoe UI Light"/>
              <a:ea typeface="+mn-ea"/>
              <a:cs typeface="+mn-cs"/>
            </a:rPr>
            <a:t>Далион</a:t>
          </a:r>
          <a:endParaRPr lang="ru-RU" sz="4500" kern="1200" dirty="0">
            <a:solidFill>
              <a:sysClr val="window" lastClr="FFFFFF"/>
            </a:solidFill>
            <a:latin typeface="Segoe UI Light"/>
            <a:ea typeface="+mn-ea"/>
            <a:cs typeface="+mn-cs"/>
          </a:endParaRPr>
        </a:p>
      </dsp:txBody>
      <dsp:txXfrm>
        <a:off x="4338839" y="205"/>
        <a:ext cx="2633583" cy="1149180"/>
      </dsp:txXfrm>
    </dsp:sp>
    <dsp:sp modelId="{61341302-DA2C-43D0-8A0E-61372FB3EB2A}">
      <dsp:nvSpPr>
        <dsp:cNvPr id="0" name=""/>
        <dsp:cNvSpPr/>
      </dsp:nvSpPr>
      <dsp:spPr>
        <a:xfrm>
          <a:off x="2902746" y="1389104"/>
          <a:ext cx="2633583" cy="1190137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err="1" smtClean="0">
              <a:solidFill>
                <a:sysClr val="window" lastClr="FFFFFF"/>
              </a:solidFill>
              <a:latin typeface="Segoe UI Light"/>
              <a:ea typeface="+mn-ea"/>
              <a:cs typeface="+mn-cs"/>
            </a:rPr>
            <a:t>Рарус</a:t>
          </a:r>
          <a:r>
            <a:rPr lang="ru-RU" sz="4500" kern="1200" dirty="0" smtClean="0">
              <a:solidFill>
                <a:sysClr val="window" lastClr="FFFFFF"/>
              </a:solidFill>
              <a:latin typeface="Segoe UI Light"/>
              <a:ea typeface="+mn-ea"/>
              <a:cs typeface="+mn-cs"/>
            </a:rPr>
            <a:t> ТК</a:t>
          </a:r>
          <a:endParaRPr lang="ru-RU" sz="4500" kern="1200" dirty="0">
            <a:solidFill>
              <a:sysClr val="window" lastClr="FFFFFF"/>
            </a:solidFill>
            <a:latin typeface="Segoe UI Light"/>
            <a:ea typeface="+mn-ea"/>
            <a:cs typeface="+mn-cs"/>
          </a:endParaRPr>
        </a:p>
      </dsp:txBody>
      <dsp:txXfrm>
        <a:off x="2902746" y="1389104"/>
        <a:ext cx="2633583" cy="1190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0.20991</cdr:x>
      <cdr:y>0.51452</cdr:y>
    </cdr:from>
    <cdr:to>
      <cdr:x>0.34324</cdr:x>
      <cdr:y>0.7007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9709" y="1411421"/>
          <a:ext cx="609601" cy="510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0" dirty="0" smtClean="0">
              <a:latin typeface="Gilroy ExtraBold" charset="-52"/>
            </a:rPr>
            <a:t>61%</a:t>
          </a:r>
          <a:endParaRPr lang="ru-RU" sz="2800" b="0" dirty="0">
            <a:latin typeface="Gilroy ExtraBold" charset="-52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8D03-B668-490D-B712-2F86D8A4273E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0EB8A-A449-4F8A-A206-CDAD7398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3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hPHeg2L5Uk?list=PL7VM7rFldULfytSnz8SVvgA-o2NzIs84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ритейл с одной стороны давит необходимость предоставлять покупателям лучший сервис что бы быть конкурентоспособным, </a:t>
            </a:r>
          </a:p>
          <a:p>
            <a:r>
              <a:rPr lang="ru-RU" dirty="0" smtClean="0"/>
              <a:t>с другой стороны - государственный контроль,  который  хочет упорядочить рынок , иметь контроль и защитить покупателя от контрафакта – заставляет внедрять поштучный учет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8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</a:p>
          <a:p>
            <a:r>
              <a:rPr lang="ru-RU" dirty="0" smtClean="0"/>
              <a:t>Сеть магазинов </a:t>
            </a:r>
            <a:r>
              <a:rPr lang="ru-RU" dirty="0" err="1" smtClean="0"/>
              <a:t>Инсити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 внедрением </a:t>
            </a:r>
            <a:r>
              <a:rPr lang="en-US" dirty="0" smtClean="0"/>
              <a:t>MS </a:t>
            </a:r>
            <a:r>
              <a:rPr lang="ru-RU" dirty="0" smtClean="0"/>
              <a:t>магазин 15 сокращена трудоемкость операций приемка, переоценка , инвентаризация  в два раза.</a:t>
            </a:r>
          </a:p>
          <a:p>
            <a:endParaRPr lang="ru-RU" dirty="0"/>
          </a:p>
          <a:p>
            <a:r>
              <a:rPr lang="en-US" dirty="0">
                <a:hlinkClick r:id="rId3"/>
              </a:rPr>
              <a:t>https://youtu.be/XhPHeg2L5Uk?list=PL7VM7rFldULfytSnz8SVvgA-o2NzIs84A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36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8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3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7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8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8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8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9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0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12" Type="http://schemas.openxmlformats.org/officeDocument/2006/relationships/image" Target="../media/image5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11" Type="http://schemas.openxmlformats.org/officeDocument/2006/relationships/image" Target="../media/image56.png"/><Relationship Id="rId5" Type="http://schemas.openxmlformats.org/officeDocument/2006/relationships/image" Target="../media/image50.jp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jpg"/><Relationship Id="rId14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878466"/>
              </p:ext>
            </p:extLst>
          </p:nvPr>
        </p:nvGraphicFramePr>
        <p:xfrm>
          <a:off x="582627" y="1693068"/>
          <a:ext cx="11031613" cy="446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390297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Рост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продаж Магазина 15 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66222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Показатели Магазин 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5052" y="4612885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8F8F8"/>
                </a:solidFill>
              </a:rPr>
              <a:t>Магазин 15</a:t>
            </a:r>
            <a:endParaRPr lang="ru-RU" sz="1600" b="1" dirty="0">
              <a:solidFill>
                <a:srgbClr val="F8F8F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7137" y="3481269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8F8F8"/>
                </a:solidFill>
              </a:rPr>
              <a:t>Другие продукты</a:t>
            </a:r>
            <a:endParaRPr lang="ru-RU" sz="1600" b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91" y="2204405"/>
            <a:ext cx="5998344" cy="381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Вернемся к вызовам Рознице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3206"/>
            <a:ext cx="349702" cy="11089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Вызовы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5865" y="1749145"/>
            <a:ext cx="754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ilroy ExtraBold" charset="-52"/>
              </a:rPr>
              <a:t>Очереди в выходные и праздники</a:t>
            </a:r>
            <a:endParaRPr lang="ru-RU" dirty="0">
              <a:latin typeface="Gilroy ExtraBold" charset="-52"/>
            </a:endParaRPr>
          </a:p>
        </p:txBody>
      </p:sp>
      <p:pic>
        <p:nvPicPr>
          <p:cNvPr id="4103" name="Picture 7" descr="https://icore.ninja/wp-content/uploads/2016/02/ninja-silhouette-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775" y="2471444"/>
            <a:ext cx="3640000" cy="37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926333">
            <a:off x="1558713" y="4262379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ilroy ExtraBold" charset="-52"/>
              </a:rPr>
              <a:t>Ниндзя очередей</a:t>
            </a:r>
            <a:endParaRPr lang="ru-RU" sz="2800" b="1" dirty="0">
              <a:latin typeface="Gilroy ExtraBold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997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427812"/>
            <a:ext cx="11031613" cy="925131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>Функция в Магазине 15</a:t>
            </a:r>
            <a:r>
              <a:rPr lang="ru-RU" sz="44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/>
            </a:r>
            <a:br>
              <a:rPr lang="ru-RU" sz="44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</a:b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«Ниндзя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очередей»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B548E64-FD65-4242-B3A9-FDCC2E58D115}"/>
              </a:ext>
            </a:extLst>
          </p:cNvPr>
          <p:cNvSpPr txBox="1"/>
          <p:nvPr/>
        </p:nvSpPr>
        <p:spPr>
          <a:xfrm>
            <a:off x="11842298" y="3206"/>
            <a:ext cx="349702" cy="1230741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A16208E0-3167-4F3F-BE94-123257DB8920}"/>
              </a:ext>
            </a:extLst>
          </p:cNvPr>
          <p:cNvSpPr txBox="1">
            <a:spLocks/>
          </p:cNvSpPr>
          <p:nvPr/>
        </p:nvSpPr>
        <p:spPr>
          <a:xfrm>
            <a:off x="649302" y="1846898"/>
            <a:ext cx="6294423" cy="260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800" dirty="0" smtClean="0"/>
              <a:t>Из чего состоит?</a:t>
            </a:r>
          </a:p>
          <a:p>
            <a:pPr>
              <a:lnSpc>
                <a:spcPct val="120000"/>
              </a:lnSpc>
            </a:pPr>
            <a:endParaRPr lang="ru-RU" sz="1800" dirty="0"/>
          </a:p>
          <a:p>
            <a:pPr>
              <a:lnSpc>
                <a:spcPct val="120000"/>
              </a:lnSpc>
            </a:pP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Дает возможность рассчитаться с покупателем без ожидания очереди на кассе, с учетом системы лояльности магазина </a:t>
            </a:r>
          </a:p>
          <a:p>
            <a:pPr>
              <a:lnSpc>
                <a:spcPct val="120000"/>
              </a:lnSpc>
            </a:pPr>
            <a:endParaRPr lang="ru-RU" sz="1800" dirty="0" smtClean="0"/>
          </a:p>
          <a:p>
            <a:pPr algn="ctr">
              <a:lnSpc>
                <a:spcPct val="120000"/>
              </a:lnSpc>
            </a:pPr>
            <a:r>
              <a:rPr lang="ru-RU" sz="1800" dirty="0" smtClean="0">
                <a:latin typeface="Gilroy ExtraBold" charset="-52"/>
              </a:rPr>
              <a:t>Это самый лучшей «борец с очередями»!</a:t>
            </a:r>
            <a:endParaRPr lang="ru-RU" sz="1800" dirty="0">
              <a:latin typeface="Gilroy ExtraBold" charset="-52"/>
            </a:endParaRPr>
          </a:p>
        </p:txBody>
      </p:sp>
      <p:pic>
        <p:nvPicPr>
          <p:cNvPr id="9" name="Picture 2" descr="foto-ninja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01" y="1846897"/>
            <a:ext cx="3991667" cy="3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849778" y="1653494"/>
            <a:ext cx="3535259" cy="1149088"/>
            <a:chOff x="857493" y="2215549"/>
            <a:chExt cx="3535259" cy="1149088"/>
          </a:xfrm>
        </p:grpSpPr>
        <p:pic>
          <p:nvPicPr>
            <p:cNvPr id="7170" name="Picture 2" descr="http://chittagongit.com/images/smart-phone-icon/smart-phone-icon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93" y="2215549"/>
              <a:ext cx="812341" cy="1149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 descr="D:\хлам\8b4c96ef6515e44dc516bba236b8539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256" y="2563874"/>
              <a:ext cx="404813" cy="452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7" name="Picture 9" descr="https://image.freepik.com/free-icon/card-terminal_318-4738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387906" y="2287670"/>
              <a:ext cx="1004846" cy="1004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1944701" y="2215549"/>
              <a:ext cx="1012502" cy="1012502"/>
              <a:chOff x="1944701" y="2215549"/>
              <a:chExt cx="1012502" cy="1012502"/>
            </a:xfrm>
          </p:grpSpPr>
          <p:pic>
            <p:nvPicPr>
              <p:cNvPr id="7179" name="Picture 11" descr="https://png.icons8.com/cash-register/win10/160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4701" y="2215549"/>
                <a:ext cx="1012502" cy="1012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2360443" y="2885243"/>
                <a:ext cx="213064" cy="1044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669834" y="260542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ilroy ExtraBold" charset="-52"/>
                </a:rPr>
                <a:t>+</a:t>
              </a:r>
              <a:endParaRPr lang="ru-RU" dirty="0">
                <a:latin typeface="Gilroy ExtraBold" charset="-52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57203" y="2605426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Gilroy ExtraBold" charset="-52"/>
                </a:rPr>
                <a:t>+</a:t>
              </a:r>
              <a:endParaRPr lang="ru-RU" dirty="0"/>
            </a:p>
          </p:txBody>
        </p:sp>
      </p:grp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96" y="5142826"/>
            <a:ext cx="861372" cy="81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34" y="5196974"/>
            <a:ext cx="728357" cy="76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91" y="5142825"/>
            <a:ext cx="755175" cy="81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1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http://cdns2.freepik.com/free-photo/cutting-scissors_318-9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98" y="4257022"/>
            <a:ext cx="1492959" cy="10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Неверные ценники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3206"/>
            <a:ext cx="349702" cy="11089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Вызовы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EB89C84D-372A-430F-AF70-5BDDFF3C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27" y="1871351"/>
            <a:ext cx="6220257" cy="12764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Пожалуй, все мы знаем как неприятно узнать что цена товара на кассе выше, чем на ценнике в торговом зале. После этого кассир пойдет и вообще снимет ценник, что бы не вводить в заблуждение. </a:t>
            </a:r>
          </a:p>
          <a:p>
            <a:pPr>
              <a:lnSpc>
                <a:spcPct val="100000"/>
              </a:lnSpc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Мало кто из нас знает каких трудозатрат стоит сделать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переоценку в магазине, будь то акция или новый товар на витрине.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600" dirty="0"/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9218" name="Picture 2" descr="C:\Users\Oleg\Downloads\Screenshot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02" y="1105706"/>
            <a:ext cx="1746496" cy="258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1542" y="961352"/>
            <a:ext cx="1530335" cy="26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s://media.istockphoto.com/vectors/fifteen-different-silhouettes-of-price-tags-vector-id470444682?k=6&amp;m=470444682&amp;s=612x612&amp;w=0&amp;h=U3NIrjf0CHumph52Gn5D_4bOPb6DEovrQLj_rOzn1RA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7" y="3828016"/>
            <a:ext cx="2914650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хлам\60k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35" y="1528309"/>
            <a:ext cx="1009270" cy="15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427812"/>
            <a:ext cx="11031613" cy="925131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>Функция в Магазине 15</a:t>
            </a:r>
            <a:r>
              <a:rPr lang="ru-RU" sz="44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/>
            </a:r>
            <a:br>
              <a:rPr lang="ru-RU" sz="44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</a:b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«Мобильная переоценка»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B548E64-FD65-4242-B3A9-FDCC2E58D115}"/>
              </a:ext>
            </a:extLst>
          </p:cNvPr>
          <p:cNvSpPr txBox="1"/>
          <p:nvPr/>
        </p:nvSpPr>
        <p:spPr>
          <a:xfrm>
            <a:off x="11842298" y="3206"/>
            <a:ext cx="349702" cy="1230741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A16208E0-3167-4F3F-BE94-123257DB8920}"/>
              </a:ext>
            </a:extLst>
          </p:cNvPr>
          <p:cNvSpPr txBox="1">
            <a:spLocks/>
          </p:cNvSpPr>
          <p:nvPr/>
        </p:nvSpPr>
        <p:spPr>
          <a:xfrm>
            <a:off x="648000" y="1846899"/>
            <a:ext cx="6294423" cy="2955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800" dirty="0" smtClean="0"/>
              <a:t>Из чего состоит?</a:t>
            </a:r>
          </a:p>
          <a:p>
            <a:pPr>
              <a:lnSpc>
                <a:spcPct val="120000"/>
              </a:lnSpc>
            </a:pPr>
            <a:endParaRPr lang="ru-RU" sz="1800" dirty="0"/>
          </a:p>
          <a:p>
            <a:pPr>
              <a:lnSpc>
                <a:spcPct val="120000"/>
              </a:lnSpc>
            </a:pP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Дает возможность ускорить и упростить проведение этой нужной задачи.</a:t>
            </a:r>
          </a:p>
          <a:p>
            <a:pPr>
              <a:lnSpc>
                <a:spcPct val="120000"/>
              </a:lnSpc>
            </a:pPr>
            <a:r>
              <a:rPr lang="ru-RU" sz="1800" dirty="0">
                <a:latin typeface="Gilroy ExtraBold" charset="-52"/>
              </a:rPr>
              <a:t>Если продавец не на кассе – магазин теряет деньги!</a:t>
            </a:r>
          </a:p>
          <a:p>
            <a:pPr>
              <a:lnSpc>
                <a:spcPct val="120000"/>
              </a:lnSpc>
            </a:pPr>
            <a:endParaRPr lang="ru-RU" sz="1800" dirty="0" smtClean="0"/>
          </a:p>
          <a:p>
            <a:pPr>
              <a:lnSpc>
                <a:spcPct val="120000"/>
              </a:lnSpc>
            </a:pPr>
            <a:endParaRPr lang="ru-RU" sz="1800" dirty="0" smtClean="0"/>
          </a:p>
        </p:txBody>
      </p:sp>
      <p:pic>
        <p:nvPicPr>
          <p:cNvPr id="7173" name="Picture 5" descr="D:\хлам\8b4c96ef6515e44dc516bba236b8539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00" y="1866477"/>
            <a:ext cx="316548" cy="3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2119" y="204337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ilroy ExtraBold" charset="-52"/>
              </a:rPr>
              <a:t>+</a:t>
            </a:r>
            <a:endParaRPr lang="ru-RU" dirty="0">
              <a:latin typeface="Gilroy ExtraBold" charset="-52"/>
            </a:endParaRPr>
          </a:p>
        </p:txBody>
      </p:sp>
      <p:pic>
        <p:nvPicPr>
          <p:cNvPr id="8195" name="Picture 3" descr="D:\хлам\mefgb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16" y="1753734"/>
            <a:ext cx="696759" cy="10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1717" y="4895799"/>
            <a:ext cx="629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ilroy ExtraBold" charset="-52"/>
              </a:rPr>
              <a:t>Печать ценников</a:t>
            </a:r>
            <a:r>
              <a:rPr lang="ru-RU" b="1" dirty="0" smtClean="0">
                <a:solidFill>
                  <a:srgbClr val="FF0000"/>
                </a:solidFill>
                <a:latin typeface="Gilroy ExtraBold" charset="-52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Gilroy ExtraBold" charset="-52"/>
              </a:rPr>
              <a:t>Ручная переоценка</a:t>
            </a:r>
            <a:r>
              <a:rPr lang="ru-RU" b="1" dirty="0" smtClean="0">
                <a:solidFill>
                  <a:srgbClr val="FF0000"/>
                </a:solidFill>
                <a:latin typeface="Gilroy ExtraBold" charset="-52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Gilroy ExtraBold" charset="-52"/>
              </a:rPr>
              <a:t>Проверка цен. 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30" y="1934659"/>
            <a:ext cx="4608972" cy="31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DBD9632-A212-453C-A747-670EC43037F1}"/>
              </a:ext>
            </a:extLst>
          </p:cNvPr>
          <p:cNvSpPr txBox="1"/>
          <p:nvPr/>
        </p:nvSpPr>
        <p:spPr>
          <a:xfrm>
            <a:off x="11842298" y="0"/>
            <a:ext cx="349702" cy="2205366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2. Текст + картинка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82627" y="427812"/>
            <a:ext cx="11031613" cy="925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>Функция</a:t>
            </a:r>
            <a:r>
              <a:rPr lang="ru-RU" sz="29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> </a:t>
            </a:r>
            <a:r>
              <a:rPr lang="ru-RU" sz="25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>в</a:t>
            </a:r>
            <a:r>
              <a:rPr lang="ru-RU" sz="29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> </a:t>
            </a:r>
            <a:r>
              <a:rPr lang="ru-RU" sz="25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>Магазине</a:t>
            </a:r>
            <a:r>
              <a:rPr lang="ru-RU" sz="29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> </a:t>
            </a:r>
            <a:r>
              <a:rPr lang="ru-RU" sz="25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>15</a:t>
            </a:r>
            <a:r>
              <a:rPr lang="ru-RU" sz="44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/>
            </a:r>
            <a:br>
              <a:rPr lang="ru-RU" sz="44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</a:b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«</a:t>
            </a:r>
            <a:r>
              <a:rPr lang="ru-RU" sz="4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Мобильная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</a:t>
            </a:r>
            <a:r>
              <a:rPr lang="ru-RU" sz="4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переоценка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»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pic>
        <p:nvPicPr>
          <p:cNvPr id="10242" name="Picture 2" descr="https://www.cleverence.ru/upload/iblock/7fa/7faea34bc2dfa0b6eb340ac0e0f97e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70" y="1728926"/>
            <a:ext cx="7475403" cy="36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cleverence.ru/upload/iblock/964/964546eeb6170149fbd79921c007d6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92" y="1728926"/>
            <a:ext cx="7475403" cy="36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cleverence.ru/upload/iblock/466/466914eb75124ea89525d696c5c36cf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80" y="1728926"/>
            <a:ext cx="7475403" cy="36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5.hidemyass.com/ip-1/encoded/Oi8vd3d3LmNsZXZlcmVuY2UucnUvdXBsb2FkL2libG9jay8xYWYvMWFmZGNkZDI1NDU2MTI3M2YwYmUyMDBjMjQ0YmMxYjYuanB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"/>
          <a:stretch>
            <a:fillRect/>
          </a:stretch>
        </p:blipFill>
        <p:spPr bwMode="auto">
          <a:xfrm>
            <a:off x="1012307" y="1037978"/>
            <a:ext cx="2257425" cy="2249057"/>
          </a:xfrm>
          <a:custGeom>
            <a:avLst/>
            <a:gdLst>
              <a:gd name="connsiteX0" fmla="*/ 422775 w 2257425"/>
              <a:gd name="connsiteY0" fmla="*/ 0 h 2249057"/>
              <a:gd name="connsiteX1" fmla="*/ 1834649 w 2257425"/>
              <a:gd name="connsiteY1" fmla="*/ 0 h 2249057"/>
              <a:gd name="connsiteX2" fmla="*/ 1914717 w 2257425"/>
              <a:gd name="connsiteY2" fmla="*/ 59873 h 2249057"/>
              <a:gd name="connsiteX3" fmla="*/ 2215249 w 2257425"/>
              <a:gd name="connsiteY3" fmla="*/ 424385 h 2249057"/>
              <a:gd name="connsiteX4" fmla="*/ 2257425 w 2257425"/>
              <a:gd name="connsiteY4" fmla="*/ 511938 h 2249057"/>
              <a:gd name="connsiteX5" fmla="*/ 2257425 w 2257425"/>
              <a:gd name="connsiteY5" fmla="*/ 1514825 h 2249057"/>
              <a:gd name="connsiteX6" fmla="*/ 2215249 w 2257425"/>
              <a:gd name="connsiteY6" fmla="*/ 1602378 h 2249057"/>
              <a:gd name="connsiteX7" fmla="*/ 1128712 w 2257425"/>
              <a:gd name="connsiteY7" fmla="*/ 2249057 h 2249057"/>
              <a:gd name="connsiteX8" fmla="*/ 42176 w 2257425"/>
              <a:gd name="connsiteY8" fmla="*/ 1602378 h 2249057"/>
              <a:gd name="connsiteX9" fmla="*/ 0 w 2257425"/>
              <a:gd name="connsiteY9" fmla="*/ 1514827 h 2249057"/>
              <a:gd name="connsiteX10" fmla="*/ 0 w 2257425"/>
              <a:gd name="connsiteY10" fmla="*/ 511936 h 2249057"/>
              <a:gd name="connsiteX11" fmla="*/ 42176 w 2257425"/>
              <a:gd name="connsiteY11" fmla="*/ 424385 h 2249057"/>
              <a:gd name="connsiteX12" fmla="*/ 342707 w 2257425"/>
              <a:gd name="connsiteY12" fmla="*/ 59873 h 224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7425" h="2249057">
                <a:moveTo>
                  <a:pt x="422775" y="0"/>
                </a:moveTo>
                <a:lnTo>
                  <a:pt x="1834649" y="0"/>
                </a:lnTo>
                <a:lnTo>
                  <a:pt x="1914717" y="59873"/>
                </a:lnTo>
                <a:cubicBezTo>
                  <a:pt x="2036773" y="160603"/>
                  <a:pt x="2139158" y="284315"/>
                  <a:pt x="2215249" y="424385"/>
                </a:cubicBezTo>
                <a:lnTo>
                  <a:pt x="2257425" y="511938"/>
                </a:lnTo>
                <a:lnTo>
                  <a:pt x="2257425" y="1514825"/>
                </a:lnTo>
                <a:lnTo>
                  <a:pt x="2215249" y="1602378"/>
                </a:lnTo>
                <a:cubicBezTo>
                  <a:pt x="2006000" y="1987569"/>
                  <a:pt x="1597893" y="2249057"/>
                  <a:pt x="1128712" y="2249057"/>
                </a:cubicBezTo>
                <a:cubicBezTo>
                  <a:pt x="659531" y="2249057"/>
                  <a:pt x="251424" y="1987569"/>
                  <a:pt x="42176" y="1602378"/>
                </a:cubicBezTo>
                <a:lnTo>
                  <a:pt x="0" y="1514827"/>
                </a:lnTo>
                <a:lnTo>
                  <a:pt x="0" y="511936"/>
                </a:lnTo>
                <a:lnTo>
                  <a:pt x="42176" y="424385"/>
                </a:lnTo>
                <a:cubicBezTo>
                  <a:pt x="118266" y="284315"/>
                  <a:pt x="220652" y="160603"/>
                  <a:pt x="342707" y="5987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4118916" y="1301577"/>
            <a:ext cx="6410001" cy="3297056"/>
          </a:xfrm>
          <a:prstGeom prst="wedgeRectCallout">
            <a:avLst>
              <a:gd name="adj1" fmla="val -23418"/>
              <a:gd name="adj2" fmla="val 50287"/>
            </a:avLst>
          </a:prstGeom>
          <a:solidFill>
            <a:srgbClr val="242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>
              <a:lnSpc>
                <a:spcPct val="150000"/>
              </a:lnSpc>
            </a:pPr>
            <a:r>
              <a:rPr lang="ru-RU" sz="2000" i="1" dirty="0" smtClean="0"/>
              <a:t>До </a:t>
            </a:r>
            <a:r>
              <a:rPr lang="ru-RU" sz="2000" i="1" dirty="0"/>
              <a:t>внедрения </a:t>
            </a:r>
            <a:r>
              <a:rPr lang="ru-RU" sz="2000" i="1" dirty="0" smtClean="0"/>
              <a:t>«Mobile SMARTS: </a:t>
            </a:r>
            <a:r>
              <a:rPr lang="ru-RU" sz="2000" i="1" dirty="0"/>
              <a:t>Магазин </a:t>
            </a:r>
            <a:r>
              <a:rPr lang="ru-RU" sz="2000" i="1" dirty="0" smtClean="0"/>
              <a:t>15» </a:t>
            </a:r>
            <a:r>
              <a:rPr lang="ru-RU" sz="2000" i="1" dirty="0"/>
              <a:t>у сотрудников уходило достаточно большое время на выполнение таких операций как переоценка, инвентаризация, приёмка и отгрузка товара. </a:t>
            </a:r>
            <a:endParaRPr lang="ru-RU" sz="2000" i="1" dirty="0" smtClean="0"/>
          </a:p>
          <a:p>
            <a:pPr marL="271463">
              <a:lnSpc>
                <a:spcPct val="150000"/>
              </a:lnSpc>
            </a:pPr>
            <a:endParaRPr lang="ru-RU" sz="2000" i="1" dirty="0"/>
          </a:p>
          <a:p>
            <a:pPr marL="271463">
              <a:lnSpc>
                <a:spcPct val="150000"/>
              </a:lnSpc>
            </a:pPr>
            <a:r>
              <a:rPr lang="ru-RU" sz="2000" b="1" i="1" dirty="0" smtClean="0"/>
              <a:t>После </a:t>
            </a:r>
            <a:r>
              <a:rPr lang="ru-RU" sz="2000" b="1" i="1" dirty="0"/>
              <a:t>внедрения </a:t>
            </a:r>
            <a:r>
              <a:rPr lang="ru-RU" sz="2000" b="1" i="1" dirty="0" smtClean="0"/>
              <a:t>«Mobile SMARTS: </a:t>
            </a:r>
            <a:r>
              <a:rPr lang="ru-RU" sz="2000" b="1" i="1" dirty="0"/>
              <a:t>Магазин </a:t>
            </a:r>
            <a:r>
              <a:rPr lang="ru-RU" sz="2000" b="1" i="1" dirty="0" smtClean="0"/>
              <a:t>15» </a:t>
            </a:r>
            <a:r>
              <a:rPr lang="ru-RU" sz="2000" b="1" i="1" dirty="0"/>
              <a:t>нам удалось сократить трудоёмкость операций на 50%.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53892" y="3522098"/>
            <a:ext cx="2465251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Данила </a:t>
            </a:r>
            <a:r>
              <a:rPr lang="ru-RU" i="1" dirty="0" err="1" smtClean="0">
                <a:solidFill>
                  <a:srgbClr val="6A6A6A"/>
                </a:solidFill>
                <a:effectLst/>
                <a:latin typeface="dinI"/>
              </a:rPr>
              <a:t>Морогин</a:t>
            </a: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IT-</a:t>
            </a: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Директор,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6A6A6A"/>
                </a:solidFill>
                <a:effectLst/>
                <a:latin typeface="dinI"/>
              </a:rPr>
              <a:t>«</a:t>
            </a:r>
            <a:r>
              <a:rPr lang="en-US" i="1" dirty="0" smtClean="0">
                <a:solidFill>
                  <a:srgbClr val="6A6A6A"/>
                </a:solidFill>
                <a:effectLst/>
                <a:latin typeface="dinI"/>
              </a:rPr>
              <a:t>INCITY»</a:t>
            </a:r>
            <a:endParaRPr lang="ru-RU" i="1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726435">
            <a:off x="3587379" y="2544734"/>
            <a:ext cx="563303" cy="805086"/>
          </a:xfrm>
          <a:prstGeom prst="triangle">
            <a:avLst/>
          </a:prstGeom>
          <a:solidFill>
            <a:srgbClr val="242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50000"/>
              </a:lnSpc>
            </a:pPr>
            <a:endParaRPr lang="ru-RU" sz="2000" i="1"/>
          </a:p>
        </p:txBody>
      </p:sp>
      <p:pic>
        <p:nvPicPr>
          <p:cNvPr id="3074" name="Picture 2" descr="http://toplogos.ru/images/logo-inc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26" y="0"/>
            <a:ext cx="1950349" cy="73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53" y="4760904"/>
            <a:ext cx="39719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8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5" y="1646329"/>
            <a:ext cx="4715211" cy="50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99" y="3710864"/>
            <a:ext cx="938886" cy="116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Актуальные, точные остатки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3206"/>
            <a:ext cx="349702" cy="11089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Вызовы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6" name="Picture 8" descr="http://moziru.com/images/sherlock-holmes-clipart-black-and-white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60" y="2698812"/>
            <a:ext cx="1076560" cy="163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5120" y="1934171"/>
            <a:ext cx="364912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56" y="4707455"/>
            <a:ext cx="2351572" cy="160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 descr="https://cdn-images-1.medium.com/max/1600/1*BUIGxrwqECYAbhbXnmAK3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30" y="4044444"/>
            <a:ext cx="2341719" cy="21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642919" y="1878227"/>
            <a:ext cx="0" cy="41848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8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427812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Регулярные инвентаризации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B548E64-FD65-4242-B3A9-FDCC2E58D115}"/>
              </a:ext>
            </a:extLst>
          </p:cNvPr>
          <p:cNvSpPr txBox="1"/>
          <p:nvPr/>
        </p:nvSpPr>
        <p:spPr>
          <a:xfrm>
            <a:off x="11842298" y="3206"/>
            <a:ext cx="349702" cy="1230741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627" y="1145219"/>
            <a:ext cx="440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Gilroy ExtraBold" charset="-52"/>
              </a:rPr>
              <a:t>Сборы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Gilroy ExtraBold" charset="-52"/>
              </a:rPr>
              <a:t>таймингов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Gilroy ExtraBold" charset="-52"/>
              </a:rPr>
              <a:t> в обувном магазине</a:t>
            </a:r>
            <a:endParaRPr lang="ru-RU" dirty="0">
              <a:solidFill>
                <a:schemeClr val="bg1">
                  <a:lumMod val="50000"/>
                </a:schemeClr>
              </a:solidFill>
              <a:latin typeface="Gilroy ExtraBold" charset="-5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119" y="1614072"/>
            <a:ext cx="15144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44" y="2942486"/>
            <a:ext cx="14954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157" y="4369387"/>
            <a:ext cx="1676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295135"/>
              </p:ext>
            </p:extLst>
          </p:nvPr>
        </p:nvGraphicFramePr>
        <p:xfrm>
          <a:off x="2021144" y="1708234"/>
          <a:ext cx="5936918" cy="4297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6571"/>
                <a:gridCol w="2240347"/>
              </a:tblGrid>
              <a:tr h="4046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Gilroy ExtraBold" charset="-52"/>
                        </a:rPr>
                        <a:t>Инвентаризация </a:t>
                      </a:r>
                      <a:r>
                        <a:rPr lang="ru-RU" sz="1600" b="1" u="none" strike="noStrike" dirty="0" smtClean="0">
                          <a:effectLst/>
                          <a:latin typeface="Gilroy ExtraBold" charset="-52"/>
                        </a:rPr>
                        <a:t>обуви (Считают </a:t>
                      </a:r>
                      <a:r>
                        <a:rPr lang="ru-RU" sz="1600" b="1" u="none" strike="noStrike" dirty="0">
                          <a:effectLst/>
                          <a:latin typeface="Gilroy ExtraBold" charset="-52"/>
                        </a:rPr>
                        <a:t>два </a:t>
                      </a:r>
                      <a:r>
                        <a:rPr lang="ru-RU" sz="1600" b="1" u="none" strike="noStrike" dirty="0" smtClean="0">
                          <a:effectLst/>
                          <a:latin typeface="Gilroy ExtraBold" charset="-52"/>
                        </a:rPr>
                        <a:t>сотрудника)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ilroy ExtraBold" charset="-5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Магазин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Пар в минуту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Outlet </a:t>
                      </a:r>
                      <a:r>
                        <a:rPr lang="ru-RU" sz="1400" b="0" u="none" strike="noStrike">
                          <a:effectLst/>
                        </a:rPr>
                        <a:t>Брянск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</a:rPr>
                        <a:t>Клин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</a:rPr>
                        <a:t>Галактика Смоленск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</a:rPr>
                        <a:t>Капитолий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</a:rPr>
                        <a:t>Волжский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err="1">
                          <a:effectLst/>
                        </a:rPr>
                        <a:t>Аутлет</a:t>
                      </a:r>
                      <a:r>
                        <a:rPr lang="ru-RU" sz="1400" b="0" u="none" strike="noStrike" dirty="0">
                          <a:effectLst/>
                        </a:rPr>
                        <a:t> Белая Дача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</a:rPr>
                        <a:t>Черная Грязь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</a:rPr>
                        <a:t>Аура Новосибирск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</a:rPr>
                        <a:t>Мега Дыбенко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</a:rPr>
                        <a:t>Балкания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</a:rPr>
                        <a:t>Среднее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8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Замеры ТСД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905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Экономия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 2,7 раза </a:t>
                      </a: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быстрее</a:t>
                      </a:r>
                      <a:r>
                        <a:rPr lang="ru-RU" sz="1400" b="1" u="none" strike="noStrike" dirty="0" smtClean="0">
                          <a:effectLst/>
                        </a:rPr>
                        <a:t>,</a:t>
                      </a:r>
                      <a:r>
                        <a:rPr lang="ru-RU" sz="1400" b="0" u="none" strike="noStrike" dirty="0" smtClean="0">
                          <a:effectLst/>
                        </a:rPr>
                        <a:t> </a:t>
                      </a:r>
                      <a:r>
                        <a:rPr lang="ru-RU" sz="1400" b="0" u="none" strike="noStrike" dirty="0">
                          <a:effectLst/>
                        </a:rPr>
                        <a:t>задействован один сотрудник вместо двух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Гос. инициатива: ЕГАИС, Маркировка…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3206"/>
            <a:ext cx="349702" cy="11089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Вызовы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71" name="Picture 11" descr="C:\Users\Oleg\Downloads\Screenshot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24" y="2832649"/>
            <a:ext cx="6294994" cy="30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D:\хлам\шестер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5689">
            <a:off x="4270938" y="2986729"/>
            <a:ext cx="2862204" cy="254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image.freepik.com/free-icon/no-translate-detected_318-42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1761">
            <a:off x="6690876" y="2012192"/>
            <a:ext cx="2725278" cy="27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202" y="1989138"/>
            <a:ext cx="9056673" cy="2352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72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Решения для «РОЗНИЦЫ»</a:t>
            </a:r>
            <a:r>
              <a:rPr lang="ru-RU" sz="72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/>
            </a:r>
            <a:br>
              <a:rPr lang="ru-RU" sz="72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</a:br>
            <a:endParaRPr lang="ru-RU" sz="240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286943-DD3E-4BE7-8428-B8DBB507433D}"/>
              </a:ext>
            </a:extLst>
          </p:cNvPr>
          <p:cNvSpPr txBox="1"/>
          <p:nvPr/>
        </p:nvSpPr>
        <p:spPr>
          <a:xfrm>
            <a:off x="646113" y="4389438"/>
            <a:ext cx="905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Вызовы современного мира. Что ему противопоставить?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75FDF13-E51A-497E-BBB0-CF8ACE7C6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37" y="538162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DBD9632-A212-453C-A747-670EC43037F1}"/>
              </a:ext>
            </a:extLst>
          </p:cNvPr>
          <p:cNvSpPr txBox="1"/>
          <p:nvPr/>
        </p:nvSpPr>
        <p:spPr>
          <a:xfrm>
            <a:off x="11842298" y="0"/>
            <a:ext cx="349702" cy="1230741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Решение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41CEFF6-65F6-4F71-88D8-CD32AC672688}"/>
              </a:ext>
            </a:extLst>
          </p:cNvPr>
          <p:cNvSpPr txBox="1"/>
          <p:nvPr/>
        </p:nvSpPr>
        <p:spPr>
          <a:xfrm>
            <a:off x="582626" y="1630947"/>
            <a:ext cx="5063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появлением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ЕГАИСа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розницы,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Клеверенс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сделал функционал, позволяющий избегать штрафы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45" y="1800225"/>
            <a:ext cx="48196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EB89C84D-372A-430F-AF70-5BDDFF3C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02" y="2290440"/>
            <a:ext cx="5441935" cy="2139517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Clr>
                <a:srgbClr val="FF5142"/>
              </a:buClr>
              <a:buSzPct val="80000"/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Проверка поступления</a:t>
            </a:r>
            <a:endParaRPr lang="ru-RU" sz="1600" dirty="0"/>
          </a:p>
          <a:p>
            <a:pPr marL="457200" indent="-457200">
              <a:lnSpc>
                <a:spcPct val="150000"/>
              </a:lnSpc>
              <a:buClr>
                <a:srgbClr val="FF5142"/>
              </a:buClr>
              <a:buSzPct val="80000"/>
              <a:buFont typeface="+mj-lt"/>
              <a:buAutoNum type="arabicPeriod"/>
            </a:pPr>
            <a:r>
              <a:rPr lang="ru-RU" sz="1600" dirty="0" smtClean="0"/>
              <a:t>Постановка на баланс</a:t>
            </a:r>
            <a:endParaRPr lang="ru-RU" sz="1600" dirty="0"/>
          </a:p>
          <a:p>
            <a:pPr marL="457200" indent="-457200">
              <a:lnSpc>
                <a:spcPct val="150000"/>
              </a:lnSpc>
              <a:buClr>
                <a:srgbClr val="FF5142"/>
              </a:buClr>
              <a:buSzPct val="80000"/>
              <a:buFont typeface="+mj-lt"/>
              <a:buAutoNum type="arabicPeriod"/>
            </a:pPr>
            <a:r>
              <a:rPr lang="ru-RU" sz="1600" dirty="0" smtClean="0"/>
              <a:t>Списание</a:t>
            </a:r>
            <a:endParaRPr lang="ru-RU" sz="1600" dirty="0"/>
          </a:p>
          <a:p>
            <a:pPr marL="457200" indent="-457200">
              <a:lnSpc>
                <a:spcPct val="150000"/>
              </a:lnSpc>
              <a:buClr>
                <a:srgbClr val="FF5142"/>
              </a:buClr>
              <a:buSzPct val="80000"/>
              <a:buFont typeface="+mj-lt"/>
              <a:buAutoNum type="arabicPeriod"/>
            </a:pPr>
            <a:r>
              <a:rPr lang="ru-RU" sz="1600" dirty="0" smtClean="0"/>
              <a:t>Возврат</a:t>
            </a:r>
          </a:p>
          <a:p>
            <a:pPr marL="457200" indent="-457200">
              <a:lnSpc>
                <a:spcPct val="150000"/>
              </a:lnSpc>
              <a:buClr>
                <a:srgbClr val="FF5142"/>
              </a:buClr>
              <a:buSzPct val="80000"/>
              <a:buFont typeface="+mj-lt"/>
              <a:buAutoNum type="arabicPeriod"/>
            </a:pPr>
            <a:r>
              <a:rPr lang="ru-RU" sz="1600" dirty="0" smtClean="0"/>
              <a:t>Проверка легальности</a:t>
            </a:r>
            <a:endParaRPr lang="ru-RU" sz="1800" dirty="0"/>
          </a:p>
          <a:p>
            <a:pPr>
              <a:lnSpc>
                <a:spcPct val="120000"/>
              </a:lnSpc>
            </a:pPr>
            <a:endParaRPr lang="ru-RU" sz="18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82627" y="427812"/>
            <a:ext cx="11031613" cy="925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>Функции в Магазине 15</a:t>
            </a:r>
            <a:r>
              <a:rPr lang="ru-RU" sz="44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/>
            </a:r>
            <a:br>
              <a:rPr lang="ru-RU" sz="44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</a:b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Проверка бутылок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6" y="667509"/>
            <a:ext cx="11031613" cy="925131"/>
          </a:xfrm>
        </p:spPr>
        <p:txBody>
          <a:bodyPr>
            <a:normAutofit fontScale="90000"/>
          </a:bodyPr>
          <a:lstStyle/>
          <a:p>
            <a:r>
              <a:rPr lang="ru-RU" sz="2400" spc="0" dirty="0" smtClean="0">
                <a:solidFill>
                  <a:prstClr val="white">
                    <a:lumMod val="75000"/>
                  </a:prstClr>
                </a:solidFill>
                <a:latin typeface="Segoe UI"/>
              </a:rPr>
              <a:t>Заключение по ЕГАИС</a:t>
            </a:r>
            <a:r>
              <a:rPr lang="ru-RU" sz="2400" spc="0" dirty="0">
                <a:solidFill>
                  <a:prstClr val="black"/>
                </a:solidFill>
                <a:latin typeface="Segoe UI"/>
              </a:rPr>
              <a:t/>
            </a:r>
            <a:br>
              <a:rPr lang="ru-RU" sz="2400" spc="0" dirty="0">
                <a:solidFill>
                  <a:prstClr val="black"/>
                </a:solidFill>
                <a:latin typeface="Segoe UI"/>
              </a:rPr>
            </a:br>
            <a:r>
              <a:rPr lang="ru-RU" sz="4900" spc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ilroy ExtraBold" panose="00000900000000000000" pitchFamily="50" charset="-52"/>
                <a:ea typeface="Roboto" pitchFamily="2" charset="0"/>
              </a:rPr>
              <a:t>Наши внедрения</a:t>
            </a:r>
            <a:endParaRPr lang="ru-RU" sz="49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89950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Помарочный</a:t>
            </a:r>
            <a:r>
              <a:rPr lang="ru-RU" dirty="0">
                <a:solidFill>
                  <a:schemeClr val="bg1"/>
                </a:solidFill>
              </a:rPr>
              <a:t> учёт</a:t>
            </a:r>
          </a:p>
        </p:txBody>
      </p:sp>
      <p:pic>
        <p:nvPicPr>
          <p:cNvPr id="11" name="Picture 4" descr="https://www.retail.ru/upload/iblock/6ab/Tverskoi-kup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613" y="5292898"/>
            <a:ext cx="1554487" cy="5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vioteh.ru/img/partners/pokupoc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21" y="4956511"/>
            <a:ext cx="2133321" cy="12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53" y="3912741"/>
            <a:ext cx="2194428" cy="6903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1" b="31760"/>
          <a:stretch/>
        </p:blipFill>
        <p:spPr>
          <a:xfrm>
            <a:off x="3966418" y="5244503"/>
            <a:ext cx="1946947" cy="7040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12" y="3693414"/>
            <a:ext cx="1197525" cy="7634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83" y="2618841"/>
            <a:ext cx="1227281" cy="861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36" y="3631931"/>
            <a:ext cx="1263104" cy="8863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53" y="5146575"/>
            <a:ext cx="1567174" cy="8273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0954" y="2797671"/>
            <a:ext cx="1209675" cy="1657350"/>
          </a:xfrm>
          <a:prstGeom prst="rect">
            <a:avLst/>
          </a:prstGeom>
        </p:spPr>
      </p:pic>
      <p:pic>
        <p:nvPicPr>
          <p:cNvPr id="23" name="Picture 8" descr="https://www.prod.center/upload/published/news/40d76289/211d786b/30b97125/64d00590/news5741cbbf4d0f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59" y="2797671"/>
            <a:ext cx="1631962" cy="67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momorest.ru/sites/momo/files/82090edc9e34f9bef0caff9468c9af8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53" y="2601533"/>
            <a:ext cx="1593224" cy="10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50" y="2621742"/>
            <a:ext cx="1209675" cy="8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Сегодня </a:t>
            </a:r>
            <a:r>
              <a:rPr lang="ru-RU" sz="4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Помарочная</a:t>
            </a: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приемка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89950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Помарочный</a:t>
            </a:r>
            <a:r>
              <a:rPr lang="ru-RU" dirty="0">
                <a:solidFill>
                  <a:schemeClr val="bg1"/>
                </a:solidFill>
              </a:rPr>
              <a:t> учёт</a:t>
            </a: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211565"/>
              </p:ext>
            </p:extLst>
          </p:nvPr>
        </p:nvGraphicFramePr>
        <p:xfrm>
          <a:off x="1741733" y="2228294"/>
          <a:ext cx="8414321" cy="260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00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390297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Продажи Магазина 15 с ЕГАИС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66222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Показатели Магазин 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5052" y="4612885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8F8F8"/>
                </a:solidFill>
              </a:rPr>
              <a:t>Магазин 15</a:t>
            </a:r>
            <a:endParaRPr lang="ru-RU" sz="1600" b="1" dirty="0">
              <a:solidFill>
                <a:srgbClr val="F8F8F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7137" y="3481269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8F8F8"/>
                </a:solidFill>
              </a:rPr>
              <a:t>Другие продукты</a:t>
            </a:r>
            <a:endParaRPr lang="ru-RU" sz="1600" b="1" dirty="0">
              <a:solidFill>
                <a:srgbClr val="F8F8F8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670232"/>
              </p:ext>
            </p:extLst>
          </p:nvPr>
        </p:nvGraphicFramePr>
        <p:xfrm>
          <a:off x="1395412" y="2057400"/>
          <a:ext cx="9401175" cy="368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03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148" y="2611718"/>
            <a:ext cx="2533435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Спасибо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4410" y="2714518"/>
            <a:ext cx="2465077" cy="352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 descr="http://cliparts101.com/files/324/8A673A9E67496EC24593F2B99F65D313/manheav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30059" flipH="1">
            <a:off x="-528636" y="3834680"/>
            <a:ext cx="315623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69" y="667509"/>
            <a:ext cx="3775188" cy="92513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Какие вызовы?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FAE15FE-3791-4668-A94F-0A833E053C0D}"/>
              </a:ext>
            </a:extLst>
          </p:cNvPr>
          <p:cNvSpPr txBox="1"/>
          <p:nvPr/>
        </p:nvSpPr>
        <p:spPr>
          <a:xfrm>
            <a:off x="11842298" y="-9618"/>
            <a:ext cx="349702" cy="1948886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Вызовы ритейлу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42919" y="1878227"/>
            <a:ext cx="0" cy="41848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34639" y="1878227"/>
            <a:ext cx="310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Большой наплыв покупателей</a:t>
            </a:r>
          </a:p>
          <a:p>
            <a:pPr algn="r"/>
            <a:r>
              <a:rPr lang="ru-RU" dirty="0" smtClean="0"/>
              <a:t>в праздники и выходные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153570" y="2723792"/>
            <a:ext cx="336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Частые акции - замена ценников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2575" y="3375962"/>
            <a:ext cx="3390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Актуальная, точная </a:t>
            </a:r>
          </a:p>
          <a:p>
            <a:pPr algn="r"/>
            <a:r>
              <a:rPr lang="ru-RU" dirty="0" smtClean="0"/>
              <a:t>информация об остатках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63662" y="4353745"/>
            <a:ext cx="4259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Государство </a:t>
            </a:r>
            <a:r>
              <a:rPr lang="ru-RU" dirty="0"/>
              <a:t>требует вести </a:t>
            </a:r>
            <a:endParaRPr lang="ru-RU" dirty="0" smtClean="0"/>
          </a:p>
          <a:p>
            <a:pPr algn="r"/>
            <a:r>
              <a:rPr lang="ru-RU" dirty="0" smtClean="0"/>
              <a:t>поштучный учет</a:t>
            </a:r>
            <a:endParaRPr lang="ru-RU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43" y="2863922"/>
            <a:ext cx="3241710" cy="115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6413105" y="658030"/>
            <a:ext cx="4549546" cy="925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Такое решение!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Зарубежная аналитика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0"/>
            <a:ext cx="349702" cy="258527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Зарубежная аналитика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82627" y="2370638"/>
            <a:ext cx="110316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Необходимость все сканировать и 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учитывать для лучшей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прослеживаемости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</a:t>
            </a:r>
          </a:p>
          <a:p>
            <a:pPr>
              <a:lnSpc>
                <a:spcPct val="150000"/>
              </a:lnSpc>
            </a:pP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>
              <a:lnSpc>
                <a:spcPct val="150000"/>
              </a:lnSpc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Наталкивается на увеличение ручного труда на 50%!!! 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93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Зарубежная аналитика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0"/>
            <a:ext cx="349702" cy="258527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Зарубежная аналитика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82627" y="1935696"/>
            <a:ext cx="52660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Без автоматизации </a:t>
            </a:r>
          </a:p>
          <a:p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Магазин захлебнется зарплатным бюджетом </a:t>
            </a:r>
          </a:p>
          <a:p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ли</a:t>
            </a:r>
          </a:p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Проиграет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битву за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покупателя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95" y="1663927"/>
            <a:ext cx="3355759" cy="402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2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202" y="1965285"/>
            <a:ext cx="9056673" cy="14458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Mobile </a:t>
            </a:r>
            <a:r>
              <a:rPr lang="en-US" sz="72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SMARTS</a:t>
            </a:r>
            <a:r>
              <a:rPr lang="ru-RU" sz="72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: Магазин 15</a:t>
            </a:r>
            <a:r>
              <a:rPr lang="ru-RU" sz="72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/>
            </a:r>
            <a:br>
              <a:rPr lang="ru-RU" sz="72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</a:br>
            <a:endParaRPr lang="ru-RU" sz="240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286943-DD3E-4BE7-8428-B8DBB507433D}"/>
              </a:ext>
            </a:extLst>
          </p:cNvPr>
          <p:cNvSpPr txBox="1"/>
          <p:nvPr/>
        </p:nvSpPr>
        <p:spPr>
          <a:xfrm>
            <a:off x="609600" y="3478262"/>
            <a:ext cx="905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Отраслевой программный продукт для ритейла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от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Клеверенс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75FDF13-E51A-497E-BBB0-CF8ACE7C6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37" y="538162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Магазину 15  - 2 года!</a:t>
            </a:r>
            <a:endParaRPr lang="ru-RU" sz="720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EB89C84D-372A-430F-AF70-5BDDFF3C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27" y="3611374"/>
            <a:ext cx="9170973" cy="12764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Закрытая презентация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 SMARTS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Магазина 15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проходила 12 мая 2016 года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Старт массовых продаж 16 августа 2016 года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поддержкой «1С:Розница 2», «1С:Управление торговлей 11», «Штрих-М: Торговое предприятие» и «ДАЛИОН»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800" dirty="0"/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65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8" y="667509"/>
            <a:ext cx="11031612" cy="92513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700" dirty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>Закрытая презентация нового </a:t>
            </a:r>
            <a:r>
              <a:rPr lang="ru-RU" sz="2700" dirty="0" smtClean="0">
                <a:solidFill>
                  <a:schemeClr val="bg1">
                    <a:lumMod val="75000"/>
                  </a:schemeClr>
                </a:solidFill>
                <a:latin typeface="Gilroy Light" panose="00000400000000000000" pitchFamily="50" charset="-52"/>
                <a:ea typeface="Roboto" pitchFamily="2" charset="0"/>
              </a:rPr>
              <a:t>продукта</a:t>
            </a:r>
            <a:r>
              <a:rPr lang="ru-RU" dirty="0" smtClean="0">
                <a:solidFill>
                  <a:srgbClr val="FF5142"/>
                </a:solidFill>
                <a:latin typeface="Gilroy ExtraBold" panose="00000900000000000000" pitchFamily="50" charset="-52"/>
                <a:ea typeface="Roboto" pitchFamily="2" charset="0"/>
              </a:rPr>
              <a:t/>
            </a:r>
            <a:br>
              <a:rPr lang="ru-RU" dirty="0" smtClean="0">
                <a:solidFill>
                  <a:srgbClr val="FF5142"/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Как это было</a:t>
            </a:r>
            <a:endParaRPr lang="ru-RU" sz="49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DBD9632-A212-453C-A747-670EC43037F1}"/>
              </a:ext>
            </a:extLst>
          </p:cNvPr>
          <p:cNvSpPr txBox="1"/>
          <p:nvPr/>
        </p:nvSpPr>
        <p:spPr>
          <a:xfrm>
            <a:off x="11842298" y="-24045"/>
            <a:ext cx="349702" cy="2564439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 </a:t>
            </a:r>
            <a:r>
              <a:rPr lang="ru-RU" dirty="0">
                <a:solidFill>
                  <a:schemeClr val="bg1"/>
                </a:solidFill>
              </a:rPr>
              <a:t>продукта</a:t>
            </a:r>
          </a:p>
        </p:txBody>
      </p:sp>
      <p:pic>
        <p:nvPicPr>
          <p:cNvPr id="1026" name="Picture 2" descr="https://www.cleverence.ru/upload/iblock/ade/adef6d7f705865554fa409eff98571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15" y="1732001"/>
            <a:ext cx="7166919" cy="418070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leverence.ru/upload/iblock/bae/bae5bd1baa8eec949304dfec4d04e8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76" y="1732001"/>
            <a:ext cx="6273958" cy="418263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leverence.ru/upload/iblock/d20/d207669961b5eab95316b5d5c63956b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41" y="1732001"/>
            <a:ext cx="6273959" cy="418263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390297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Количество проданных лицензий 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66222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Показатели Магазин 15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746146" y="2409739"/>
            <a:ext cx="4572000" cy="2743200"/>
            <a:chOff x="5065627" y="1964896"/>
            <a:chExt cx="4572000" cy="2743200"/>
          </a:xfrm>
        </p:grpSpPr>
        <p:graphicFrame>
          <p:nvGraphicFramePr>
            <p:cNvPr id="8" name="Диаграмма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5810869"/>
                </p:ext>
              </p:extLst>
            </p:nvPr>
          </p:nvGraphicFramePr>
          <p:xfrm>
            <a:off x="5065627" y="196489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7166918" y="2825405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F8F8F8"/>
                  </a:solidFill>
                  <a:latin typeface="Gilroy ExtraBold" charset="-52"/>
                </a:rPr>
                <a:t>39%</a:t>
              </a:r>
              <a:endParaRPr lang="ru-RU" sz="2400" dirty="0">
                <a:solidFill>
                  <a:srgbClr val="F8F8F8"/>
                </a:solidFill>
                <a:latin typeface="Gilroy ExtraBold" charset="-52"/>
              </a:endParaRPr>
            </a:p>
          </p:txBody>
        </p:sp>
      </p:grp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EB89C84D-372A-430F-AF70-5BDDFF3C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237" y="5283655"/>
            <a:ext cx="5203038" cy="65582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Сравнение количественных продаж партнерам и заказчикам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800" dirty="0"/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5D1FF7B1-68A2-449D-ABAA-7DB525150483}"/>
              </a:ext>
            </a:extLst>
          </p:cNvPr>
          <p:cNvSpPr txBox="1">
            <a:spLocks/>
          </p:cNvSpPr>
          <p:nvPr/>
        </p:nvSpPr>
        <p:spPr>
          <a:xfrm>
            <a:off x="1068860" y="1922976"/>
            <a:ext cx="5150708" cy="315620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ru-RU" sz="13800" b="1" dirty="0" smtClean="0">
                <a:solidFill>
                  <a:srgbClr val="0083B0"/>
                </a:solidFill>
                <a:latin typeface="+mj-lt"/>
              </a:rPr>
              <a:t>6700</a:t>
            </a:r>
            <a:endParaRPr lang="ru-RU" b="1" dirty="0" smtClean="0">
              <a:solidFill>
                <a:srgbClr val="0083B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83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-1.potx" id="{09838704-90A9-4584-93B5-1F1C52FA97AE}" vid="{4A10412E-A396-4DEE-B891-9CCD1EDF25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Презентация-1</Template>
  <TotalTime>2174</TotalTime>
  <Words>601</Words>
  <Application>Microsoft Office PowerPoint</Application>
  <PresentationFormat>Произвольный</PresentationFormat>
  <Paragraphs>172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Segoe UI</vt:lpstr>
      <vt:lpstr>Segoe UI Light</vt:lpstr>
      <vt:lpstr>Calibri Light</vt:lpstr>
      <vt:lpstr>Calibri</vt:lpstr>
      <vt:lpstr>Gilroy Light</vt:lpstr>
      <vt:lpstr>Roboto</vt:lpstr>
      <vt:lpstr>dinI</vt:lpstr>
      <vt:lpstr>Gilroy ExtraBold</vt:lpstr>
      <vt:lpstr>Тема1</vt:lpstr>
      <vt:lpstr>Презентация PowerPoint</vt:lpstr>
      <vt:lpstr>Решения для «РОЗНИЦЫ» </vt:lpstr>
      <vt:lpstr>Какие вызовы?</vt:lpstr>
      <vt:lpstr>Зарубежная аналитика</vt:lpstr>
      <vt:lpstr>Зарубежная аналитика</vt:lpstr>
      <vt:lpstr>Mobile SMARTS: Магазин 15 </vt:lpstr>
      <vt:lpstr>Магазину 15  - 2 года!</vt:lpstr>
      <vt:lpstr>Закрытая презентация нового продукта Как это было</vt:lpstr>
      <vt:lpstr>Количество проданных лицензий </vt:lpstr>
      <vt:lpstr>Рост продаж Магазина 15 </vt:lpstr>
      <vt:lpstr>Вернемся к вызовам Рознице</vt:lpstr>
      <vt:lpstr>Функция в Магазине 15 «Ниндзя очередей»</vt:lpstr>
      <vt:lpstr>Неверные ценники</vt:lpstr>
      <vt:lpstr>Функция в Магазине 15 «Мобильная переоценка»</vt:lpstr>
      <vt:lpstr>Презентация PowerPoint</vt:lpstr>
      <vt:lpstr>Презентация PowerPoint</vt:lpstr>
      <vt:lpstr>Актуальные, точные остатки</vt:lpstr>
      <vt:lpstr>Регулярные инвентаризации</vt:lpstr>
      <vt:lpstr>Гос. инициатива: ЕГАИС, Маркировка…</vt:lpstr>
      <vt:lpstr>Презентация PowerPoint</vt:lpstr>
      <vt:lpstr>Заключение по ЕГАИС Наши внедрения</vt:lpstr>
      <vt:lpstr>Сегодня Помарочная приемка</vt:lpstr>
      <vt:lpstr>Продажи Магазина 15 с ЕГАИС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оформлять презентацию</dc:title>
  <dc:creator>Всеволод Мартынов</dc:creator>
  <cp:lastModifiedBy>Oleg Pochepskiy</cp:lastModifiedBy>
  <cp:revision>46</cp:revision>
  <dcterms:created xsi:type="dcterms:W3CDTF">2017-10-26T14:44:17Z</dcterms:created>
  <dcterms:modified xsi:type="dcterms:W3CDTF">2018-05-23T20:04:33Z</dcterms:modified>
</cp:coreProperties>
</file>